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7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25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55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92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85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80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86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52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37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98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77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A33A7-2477-4FA9-ADC2-5EC196A5EEFA}" type="datetimeFigureOut">
              <a:rPr lang="zh-TW" altLang="en-US" smtClean="0"/>
              <a:t>2018/5/21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A8B46-C9EF-4388-A716-8423B92570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70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wireshark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Lab 3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Date : 2018/05/22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5042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nslookup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手動查詢</a:t>
            </a:r>
            <a:r>
              <a:rPr lang="en-US" altLang="zh-TW" dirty="0"/>
              <a:t>DNS</a:t>
            </a:r>
            <a:r>
              <a:rPr lang="zh-TW" altLang="en-US" dirty="0"/>
              <a:t>上的一些資料，或是要看看</a:t>
            </a:r>
            <a:r>
              <a:rPr lang="en-US" altLang="zh-TW" dirty="0"/>
              <a:t>DNS</a:t>
            </a:r>
            <a:r>
              <a:rPr lang="zh-TW" altLang="en-US" dirty="0"/>
              <a:t>是否有問題，此時則可用此。</a:t>
            </a:r>
            <a:endParaRPr lang="en-US" altLang="zh-TW" dirty="0"/>
          </a:p>
          <a:p>
            <a:r>
              <a:rPr lang="en-US" altLang="zh-TW" dirty="0" err="1"/>
              <a:t>nslookup</a:t>
            </a:r>
            <a:r>
              <a:rPr lang="zh-TW" altLang="en-US" dirty="0"/>
              <a:t>  </a:t>
            </a:r>
            <a:r>
              <a:rPr lang="en-US" altLang="zh-TW" dirty="0"/>
              <a:t>+ IP</a:t>
            </a:r>
          </a:p>
          <a:p>
            <a:r>
              <a:rPr lang="en-US" altLang="zh-TW" dirty="0" err="1"/>
              <a:t>nslookup</a:t>
            </a:r>
            <a:r>
              <a:rPr lang="en-US" altLang="zh-TW" dirty="0"/>
              <a:t> </a:t>
            </a:r>
            <a:r>
              <a:rPr lang="zh-TW" altLang="en-US" dirty="0"/>
              <a:t>則會進入交談模式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04" y="2490274"/>
            <a:ext cx="3077004" cy="368668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247502" y="6069241"/>
            <a:ext cx="6684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/>
              <a:t>圖源 </a:t>
            </a:r>
            <a:r>
              <a:rPr lang="en-US" altLang="zh-TW" sz="800" dirty="0"/>
              <a:t>:</a:t>
            </a:r>
            <a:r>
              <a:rPr lang="zh-TW" altLang="en-US" sz="800" dirty="0"/>
              <a:t> </a:t>
            </a:r>
            <a:r>
              <a:rPr lang="en-US" altLang="zh-TW" sz="800" dirty="0"/>
              <a:t>http://uiop7890.pixnet.net/blog/post/24923679-%5B%E8%BD%89%E8%B2%BC%5D-nslookup-%E4%BD%BF%E7%94%A8%E8%AA%AA%E6%98%8E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8198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netstat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1535032" cy="5711997"/>
          </a:xfrm>
        </p:spPr>
        <p:txBody>
          <a:bodyPr>
            <a:noAutofit/>
          </a:bodyPr>
          <a:lstStyle/>
          <a:p>
            <a:r>
              <a:rPr lang="zh-TW" altLang="en-US" dirty="0"/>
              <a:t>顯示幕前的連線狀態。</a:t>
            </a:r>
            <a:endParaRPr lang="en-US" altLang="zh-TW" dirty="0"/>
          </a:p>
          <a:p>
            <a:r>
              <a:rPr lang="en-US" altLang="zh-TW" dirty="0"/>
              <a:t>-a :</a:t>
            </a:r>
            <a:r>
              <a:rPr lang="zh-TW" altLang="en-US" dirty="0"/>
              <a:t>列出所有連接埠，包含 </a:t>
            </a:r>
            <a:r>
              <a:rPr lang="en-US" altLang="zh-TW" dirty="0"/>
              <a:t>listening </a:t>
            </a:r>
            <a:r>
              <a:rPr lang="zh-TW" altLang="en-US" dirty="0"/>
              <a:t>與 </a:t>
            </a:r>
            <a:r>
              <a:rPr lang="en-US" altLang="zh-TW" dirty="0"/>
              <a:t>non listening</a:t>
            </a:r>
          </a:p>
          <a:p>
            <a:r>
              <a:rPr lang="en-US" altLang="zh-TW" dirty="0"/>
              <a:t>-at:</a:t>
            </a:r>
            <a:r>
              <a:rPr lang="zh-TW" altLang="en-US" dirty="0"/>
              <a:t>僅列出 </a:t>
            </a:r>
            <a:r>
              <a:rPr lang="en-US" altLang="zh-TW" dirty="0"/>
              <a:t>TCP </a:t>
            </a:r>
            <a:r>
              <a:rPr lang="zh-TW" altLang="en-US" dirty="0"/>
              <a:t>的連接埠</a:t>
            </a:r>
            <a:endParaRPr lang="en-US" altLang="zh-TW" dirty="0"/>
          </a:p>
          <a:p>
            <a:r>
              <a:rPr lang="en-US" altLang="zh-TW" dirty="0"/>
              <a:t>-au:</a:t>
            </a:r>
            <a:r>
              <a:rPr lang="zh-TW" altLang="en-US" dirty="0"/>
              <a:t>僅列出 </a:t>
            </a:r>
            <a:r>
              <a:rPr lang="en-US" altLang="zh-TW" dirty="0"/>
              <a:t>UDP </a:t>
            </a:r>
            <a:r>
              <a:rPr lang="zh-TW" altLang="en-US" dirty="0"/>
              <a:t>的連接埠</a:t>
            </a:r>
            <a:endParaRPr lang="en-US" altLang="zh-TW" dirty="0"/>
          </a:p>
          <a:p>
            <a:r>
              <a:rPr lang="en-US" altLang="zh-TW" dirty="0"/>
              <a:t>-l:</a:t>
            </a:r>
            <a:r>
              <a:rPr lang="zh-TW" altLang="en-US" dirty="0"/>
              <a:t>列出所有 </a:t>
            </a:r>
            <a:r>
              <a:rPr lang="en-US" altLang="zh-TW" dirty="0"/>
              <a:t>listening </a:t>
            </a:r>
            <a:r>
              <a:rPr lang="zh-TW" altLang="en-US" dirty="0"/>
              <a:t>狀態的連接埠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en-US" altLang="zh-TW" dirty="0" err="1"/>
              <a:t>lt</a:t>
            </a:r>
            <a:r>
              <a:rPr lang="en-US" altLang="zh-TW" dirty="0"/>
              <a:t>:</a:t>
            </a:r>
            <a:r>
              <a:rPr lang="zh-TW" altLang="en-US" dirty="0"/>
              <a:t>列出所有 </a:t>
            </a:r>
            <a:r>
              <a:rPr lang="en-US" altLang="zh-TW" dirty="0"/>
              <a:t>listening </a:t>
            </a:r>
            <a:r>
              <a:rPr lang="zh-TW" altLang="en-US" dirty="0"/>
              <a:t>狀態的 </a:t>
            </a:r>
            <a:r>
              <a:rPr lang="en-US" altLang="zh-TW" dirty="0"/>
              <a:t>TCP </a:t>
            </a:r>
            <a:r>
              <a:rPr lang="zh-TW" altLang="en-US" dirty="0"/>
              <a:t>連接埠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en-US" altLang="zh-TW" dirty="0" err="1"/>
              <a:t>lu</a:t>
            </a:r>
            <a:r>
              <a:rPr lang="en-US" altLang="zh-TW" dirty="0"/>
              <a:t>:</a:t>
            </a:r>
            <a:r>
              <a:rPr lang="zh-TW" altLang="en-US" dirty="0"/>
              <a:t>列出所有 </a:t>
            </a:r>
            <a:r>
              <a:rPr lang="en-US" altLang="zh-TW" dirty="0"/>
              <a:t>listening </a:t>
            </a:r>
            <a:r>
              <a:rPr lang="zh-TW" altLang="en-US" dirty="0"/>
              <a:t>狀態的 </a:t>
            </a:r>
            <a:r>
              <a:rPr lang="en-US" altLang="zh-TW" dirty="0"/>
              <a:t>UDP </a:t>
            </a:r>
            <a:r>
              <a:rPr lang="zh-TW" altLang="en-US" dirty="0"/>
              <a:t>連接埠</a:t>
            </a:r>
            <a:endParaRPr lang="en-US" altLang="zh-TW" dirty="0"/>
          </a:p>
          <a:p>
            <a:r>
              <a:rPr lang="en-US" altLang="zh-TW" dirty="0"/>
              <a:t>-s :</a:t>
            </a:r>
            <a:r>
              <a:rPr lang="zh-TW" altLang="en-US" dirty="0"/>
              <a:t>列出各種協定的統計數據 </a:t>
            </a:r>
            <a:r>
              <a:rPr lang="en-US" altLang="zh-TW" dirty="0"/>
              <a:t>… -</a:t>
            </a:r>
            <a:r>
              <a:rPr lang="en-US" altLang="zh-TW" dirty="0" err="1"/>
              <a:t>st</a:t>
            </a:r>
            <a:r>
              <a:rPr lang="en-US" altLang="zh-TW" dirty="0"/>
              <a:t>….-</a:t>
            </a:r>
            <a:r>
              <a:rPr lang="en-US" altLang="zh-TW" dirty="0" err="1"/>
              <a:t>su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en-US" altLang="zh-TW" dirty="0" err="1"/>
              <a:t>sw</a:t>
            </a:r>
            <a:r>
              <a:rPr lang="en-US" altLang="zh-TW" dirty="0"/>
              <a:t> :</a:t>
            </a:r>
            <a:r>
              <a:rPr lang="zh-TW" altLang="en-US" dirty="0"/>
              <a:t>顯示應詳細的統計數據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br>
              <a:rPr lang="zh-TW" altLang="en-US" dirty="0"/>
            </a:br>
            <a:br>
              <a:rPr lang="zh-TW" altLang="en-US" dirty="0"/>
            </a:b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023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netstat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-p :</a:t>
            </a:r>
            <a:r>
              <a:rPr lang="zh-TW" altLang="en-US" dirty="0"/>
              <a:t>顯示每個網路連接埠是被哪一個程式所使用</a:t>
            </a:r>
            <a:r>
              <a:rPr lang="en-US" altLang="zh-TW" dirty="0"/>
              <a:t>(</a:t>
            </a:r>
            <a:r>
              <a:rPr lang="zh-TW" altLang="en-US" dirty="0"/>
              <a:t>要查看所有的行程，就要使用管理者權限</a:t>
            </a:r>
            <a:r>
              <a:rPr lang="en-US" altLang="zh-TW" dirty="0"/>
              <a:t>)…-</a:t>
            </a:r>
            <a:r>
              <a:rPr lang="en-US" altLang="zh-TW" dirty="0" err="1"/>
              <a:t>pt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54" y="2634902"/>
            <a:ext cx="6471818" cy="41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7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Wireshark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所支援的協定種類數量相比於其他封包監聽工具還多</a:t>
            </a:r>
            <a:endParaRPr lang="en-US" altLang="zh-CN" dirty="0"/>
          </a:p>
          <a:p>
            <a:r>
              <a:rPr lang="zh-CN" altLang="en-US" dirty="0"/>
              <a:t>若</a:t>
            </a:r>
            <a:r>
              <a:rPr lang="en-US" altLang="zh-CN" dirty="0"/>
              <a:t>Wireshark </a:t>
            </a:r>
            <a:r>
              <a:rPr lang="zh-CN" altLang="en-US" dirty="0"/>
              <a:t>不支援你所需的協定，你可以自行撰寫程式碼來支援，也可將程式碼給開發團隊，請參閱 </a:t>
            </a:r>
            <a:r>
              <a:rPr lang="en-US" altLang="zh-CN" dirty="0"/>
              <a:t>:</a:t>
            </a:r>
            <a:r>
              <a:rPr lang="en-US" altLang="zh-CN" sz="1400" dirty="0"/>
              <a:t>http://www.wireshark.org/develop.html</a:t>
            </a:r>
          </a:p>
          <a:p>
            <a:r>
              <a:rPr lang="zh-CN" altLang="en-US" dirty="0"/>
              <a:t>介面淺顯易懂</a:t>
            </a:r>
            <a:endParaRPr lang="en-US" altLang="zh-CN" dirty="0"/>
          </a:p>
          <a:p>
            <a:r>
              <a:rPr lang="zh-CN" altLang="en-US" dirty="0"/>
              <a:t>免費</a:t>
            </a:r>
            <a:endParaRPr lang="en-US" altLang="zh-CN" dirty="0"/>
          </a:p>
          <a:p>
            <a:r>
              <a:rPr lang="en-US" altLang="zh-TW" dirty="0"/>
              <a:t>Open source</a:t>
            </a:r>
          </a:p>
          <a:p>
            <a:r>
              <a:rPr lang="zh-CN" altLang="en-US" dirty="0"/>
              <a:t>支援所有主流作業系統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352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333C9-C609-47B3-8502-0C5FF38C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Wireshark </a:t>
            </a:r>
            <a:r>
              <a:rPr lang="zh-CN" altLang="en-US" dirty="0"/>
              <a:t>要求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CBC5C1-6D81-45FC-8734-48AB17FC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任何近年推出的</a:t>
            </a:r>
            <a:r>
              <a:rPr lang="en-US" altLang="zh-TW" dirty="0"/>
              <a:t>32</a:t>
            </a:r>
            <a:r>
              <a:rPr lang="zh-CN" altLang="en-US" dirty="0"/>
              <a:t>位元貨</a:t>
            </a:r>
            <a:r>
              <a:rPr lang="en-US" altLang="zh-CN" dirty="0"/>
              <a:t>64</a:t>
            </a:r>
            <a:r>
              <a:rPr lang="zh-CN" altLang="en-US" dirty="0"/>
              <a:t>位元</a:t>
            </a:r>
            <a:r>
              <a:rPr lang="en-US" altLang="zh-CN" dirty="0"/>
              <a:t>CPU</a:t>
            </a:r>
          </a:p>
          <a:p>
            <a:r>
              <a:rPr lang="en-US" altLang="zh-CN" dirty="0"/>
              <a:t>400MB</a:t>
            </a:r>
            <a:r>
              <a:rPr lang="zh-CN" altLang="en-US" dirty="0"/>
              <a:t>以上的可用記憶體，若捕捉封包的結果檔案越大，所需記憶體越多</a:t>
            </a:r>
            <a:endParaRPr lang="en-US" altLang="zh-CN" dirty="0"/>
          </a:p>
          <a:p>
            <a:r>
              <a:rPr lang="zh-CN" altLang="en-US" dirty="0"/>
              <a:t>至少</a:t>
            </a:r>
            <a:r>
              <a:rPr lang="en-US" altLang="zh-CN" dirty="0"/>
              <a:t>300MB</a:t>
            </a:r>
            <a:r>
              <a:rPr lang="zh-CN" altLang="en-US" dirty="0"/>
              <a:t>磁碟儲存空間</a:t>
            </a:r>
            <a:endParaRPr lang="en-US" altLang="zh-CN" dirty="0"/>
          </a:p>
          <a:p>
            <a:r>
              <a:rPr lang="zh-CN" altLang="en-US" dirty="0"/>
              <a:t>支援混雜式的網路介面卡</a:t>
            </a:r>
            <a:endParaRPr lang="en-US" altLang="zh-CN" dirty="0"/>
          </a:p>
          <a:p>
            <a:r>
              <a:rPr lang="en-US" altLang="zh-CN" dirty="0" err="1"/>
              <a:t>WinPcap</a:t>
            </a:r>
            <a:r>
              <a:rPr lang="en-US" altLang="zh-CN" dirty="0"/>
              <a:t>/</a:t>
            </a:r>
            <a:r>
              <a:rPr lang="en-US" altLang="zh-CN" dirty="0" err="1"/>
              <a:t>libpcap</a:t>
            </a:r>
            <a:r>
              <a:rPr lang="zh-CN" altLang="en-US" dirty="0"/>
              <a:t>等捕捉用驅動程式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5835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04CE53-F8AF-4E8C-8B24-1E5ABB7D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安裝在</a:t>
            </a:r>
            <a:r>
              <a:rPr lang="en-US" altLang="zh-TW" dirty="0"/>
              <a:t>Windows</a:t>
            </a:r>
            <a:r>
              <a:rPr lang="zh-CN" altLang="en-US" dirty="0"/>
              <a:t>上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3FF06E-F3D1-4258-B0F2-61B87FC79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https://www.wireshark.org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2CD0B4-EC20-45F3-B09B-BEA6A7274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r="13750" b="9931"/>
          <a:stretch/>
        </p:blipFill>
        <p:spPr>
          <a:xfrm>
            <a:off x="2888282" y="2631233"/>
            <a:ext cx="6415436" cy="354573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F7A8B94-8EA4-449D-BED2-266D65A1D73E}"/>
              </a:ext>
            </a:extLst>
          </p:cNvPr>
          <p:cNvSpPr/>
          <p:nvPr/>
        </p:nvSpPr>
        <p:spPr>
          <a:xfrm>
            <a:off x="4848836" y="3829317"/>
            <a:ext cx="1098958" cy="989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01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B6C13-8D92-4762-8780-4D07DEAC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安裝在</a:t>
            </a:r>
            <a:r>
              <a:rPr lang="en-US" altLang="zh-TW" dirty="0"/>
              <a:t>Windows</a:t>
            </a:r>
            <a:r>
              <a:rPr lang="zh-CN" altLang="en-US" dirty="0"/>
              <a:t>上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916F7FF-8123-49CB-8313-2E50D46E0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25" t="35684" r="4992" b="6436"/>
          <a:stretch/>
        </p:blipFill>
        <p:spPr>
          <a:xfrm>
            <a:off x="1018106" y="2155371"/>
            <a:ext cx="10155787" cy="386349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1FAF683-8FAB-436C-BB92-33BA84BCC028}"/>
              </a:ext>
            </a:extLst>
          </p:cNvPr>
          <p:cNvSpPr/>
          <p:nvPr/>
        </p:nvSpPr>
        <p:spPr>
          <a:xfrm>
            <a:off x="2472612" y="3993502"/>
            <a:ext cx="1474237" cy="382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79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F05308-AD8C-4186-8AE5-7BAD8CF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安裝在</a:t>
            </a:r>
            <a:r>
              <a:rPr lang="en-US" altLang="zh-TW" dirty="0"/>
              <a:t>Windows</a:t>
            </a:r>
            <a:r>
              <a:rPr lang="zh-CN" altLang="en-US" dirty="0"/>
              <a:t>上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328905B-5F64-4B40-A14D-1F0832770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54" t="30093" r="37013" b="34311"/>
          <a:stretch/>
        </p:blipFill>
        <p:spPr>
          <a:xfrm>
            <a:off x="511627" y="2164701"/>
            <a:ext cx="3613363" cy="2789853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4286099B-546F-4488-8C91-9DC7C9E0FE86}"/>
              </a:ext>
            </a:extLst>
          </p:cNvPr>
          <p:cNvSpPr/>
          <p:nvPr/>
        </p:nvSpPr>
        <p:spPr>
          <a:xfrm>
            <a:off x="2818702" y="4638169"/>
            <a:ext cx="572078" cy="3163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8468EE-A6ED-4786-85E8-8E2FA8785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64" t="30068" r="37092" b="34286"/>
          <a:stretch/>
        </p:blipFill>
        <p:spPr>
          <a:xfrm>
            <a:off x="4324443" y="2188025"/>
            <a:ext cx="3742569" cy="2789853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65DA2B3F-79E8-440B-8759-A02CED3AF303}"/>
              </a:ext>
            </a:extLst>
          </p:cNvPr>
          <p:cNvSpPr/>
          <p:nvPr/>
        </p:nvSpPr>
        <p:spPr>
          <a:xfrm>
            <a:off x="6773030" y="4661493"/>
            <a:ext cx="572078" cy="3163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8A81337-1556-40B7-AAC7-A74190AC3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64" t="29932" r="37092" b="34014"/>
          <a:stretch/>
        </p:blipFill>
        <p:spPr>
          <a:xfrm>
            <a:off x="8266465" y="2188025"/>
            <a:ext cx="3712136" cy="2901819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6B7E5C46-8630-4658-B34A-6C261726BD85}"/>
              </a:ext>
            </a:extLst>
          </p:cNvPr>
          <p:cNvSpPr/>
          <p:nvPr/>
        </p:nvSpPr>
        <p:spPr>
          <a:xfrm>
            <a:off x="10676336" y="4768789"/>
            <a:ext cx="572078" cy="3163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61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05F91-18CD-42BE-9F07-B2D8BCE0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安裝在</a:t>
            </a:r>
            <a:r>
              <a:rPr lang="en-US" altLang="zh-TW" dirty="0"/>
              <a:t>Windows</a:t>
            </a:r>
            <a:r>
              <a:rPr lang="zh-CN" altLang="en-US" dirty="0"/>
              <a:t>上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66D2DB8-231D-47E3-94CD-699FDD727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691" t="30093" r="36894" b="33668"/>
          <a:stretch/>
        </p:blipFill>
        <p:spPr>
          <a:xfrm>
            <a:off x="367325" y="2407296"/>
            <a:ext cx="3638939" cy="2808131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2D49D405-7EBB-4A30-BB77-9EC8DD805209}"/>
              </a:ext>
            </a:extLst>
          </p:cNvPr>
          <p:cNvSpPr/>
          <p:nvPr/>
        </p:nvSpPr>
        <p:spPr>
          <a:xfrm>
            <a:off x="2677886" y="4926369"/>
            <a:ext cx="653143" cy="22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AA4C7C-36B0-4E3A-95F7-78A206E3F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65" t="30340" r="37168" b="34150"/>
          <a:stretch/>
        </p:blipFill>
        <p:spPr>
          <a:xfrm>
            <a:off x="4199043" y="2369590"/>
            <a:ext cx="3793914" cy="2808131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341D2571-EC6F-4C57-B35E-9C2A5D5B94DE}"/>
              </a:ext>
            </a:extLst>
          </p:cNvPr>
          <p:cNvSpPr/>
          <p:nvPr/>
        </p:nvSpPr>
        <p:spPr>
          <a:xfrm>
            <a:off x="6665168" y="4926368"/>
            <a:ext cx="653143" cy="22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B863678-700F-4D33-80C0-F8D43D28A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64" t="30068" r="37015" b="34149"/>
          <a:stretch/>
        </p:blipFill>
        <p:spPr>
          <a:xfrm>
            <a:off x="8181392" y="2369589"/>
            <a:ext cx="3594836" cy="2780713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A0C3CBED-CACD-4A51-81FD-CFE594E42DEF}"/>
              </a:ext>
            </a:extLst>
          </p:cNvPr>
          <p:cNvSpPr/>
          <p:nvPr/>
        </p:nvSpPr>
        <p:spPr>
          <a:xfrm>
            <a:off x="10459082" y="4845307"/>
            <a:ext cx="653143" cy="22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CE0FE69-1D87-46EB-8D34-EC8F52759C4A}"/>
              </a:ext>
            </a:extLst>
          </p:cNvPr>
          <p:cNvSpPr/>
          <p:nvPr/>
        </p:nvSpPr>
        <p:spPr>
          <a:xfrm>
            <a:off x="8181392" y="3429000"/>
            <a:ext cx="653143" cy="22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52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5F627-0029-4BB5-BF62-437020CC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安裝在</a:t>
            </a:r>
            <a:r>
              <a:rPr lang="en-US" altLang="zh-TW" dirty="0"/>
              <a:t>Windows</a:t>
            </a:r>
            <a:r>
              <a:rPr lang="zh-CN" altLang="en-US" dirty="0"/>
              <a:t>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63260F-AE8B-4298-A584-A32F1ABE1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7" t="12109" r="40919" b="51836"/>
          <a:stretch/>
        </p:blipFill>
        <p:spPr>
          <a:xfrm>
            <a:off x="1472524" y="2048026"/>
            <a:ext cx="3788229" cy="299469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FF933CC9-D2C3-4D09-9189-598309A596C8}"/>
              </a:ext>
            </a:extLst>
          </p:cNvPr>
          <p:cNvSpPr/>
          <p:nvPr/>
        </p:nvSpPr>
        <p:spPr>
          <a:xfrm>
            <a:off x="3917145" y="4725718"/>
            <a:ext cx="653143" cy="22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5266DE-E0F0-4B1B-98EC-40030F2E2B29}"/>
              </a:ext>
            </a:extLst>
          </p:cNvPr>
          <p:cNvSpPr/>
          <p:nvPr/>
        </p:nvSpPr>
        <p:spPr>
          <a:xfrm>
            <a:off x="1601598" y="3247010"/>
            <a:ext cx="653143" cy="22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5C11CF-1E24-4C1E-9BB8-E52AA2504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38" t="11837" r="40765" b="52245"/>
          <a:stretch/>
        </p:blipFill>
        <p:spPr>
          <a:xfrm>
            <a:off x="5559331" y="2048026"/>
            <a:ext cx="3868139" cy="29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檢視電腦有關網路的各項設定指令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ipconfig : </a:t>
            </a:r>
            <a:r>
              <a:rPr lang="zh-TW" altLang="en-US" b="1" dirty="0"/>
              <a:t>顯示每個網路卡的 </a:t>
            </a:r>
            <a:r>
              <a:rPr lang="en-US" altLang="zh-TW" b="1" dirty="0"/>
              <a:t>IP </a:t>
            </a:r>
            <a:r>
              <a:rPr lang="zh-TW" altLang="en-US" b="1" dirty="0"/>
              <a:t>位址、子網路遮罩及預設閘道值。</a:t>
            </a:r>
            <a:endParaRPr lang="en-US" altLang="zh-TW" dirty="0"/>
          </a:p>
          <a:p>
            <a:r>
              <a:rPr lang="en-US" altLang="zh-TW" dirty="0"/>
              <a:t>/all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顯示所有介面卡的完整 </a:t>
            </a:r>
            <a:r>
              <a:rPr lang="en-US" altLang="zh-TW" dirty="0"/>
              <a:t>TCP/IP </a:t>
            </a:r>
            <a:r>
              <a:rPr lang="zh-TW" altLang="en-US" dirty="0"/>
              <a:t>設定。</a:t>
            </a:r>
            <a:endParaRPr lang="en-US" altLang="zh-TW" dirty="0"/>
          </a:p>
          <a:p>
            <a:r>
              <a:rPr lang="en-US" altLang="zh-TW" dirty="0"/>
              <a:t>/renew</a:t>
            </a:r>
            <a:r>
              <a:rPr lang="zh-TW" altLang="en-US" dirty="0"/>
              <a:t> </a:t>
            </a:r>
            <a:r>
              <a:rPr lang="en-US" altLang="zh-TW" b="1" dirty="0"/>
              <a:t>[</a:t>
            </a:r>
            <a:r>
              <a:rPr lang="en-US" altLang="zh-TW" b="1" i="1" dirty="0"/>
              <a:t>Adapter</a:t>
            </a:r>
            <a:r>
              <a:rPr lang="en-US" altLang="zh-TW" b="1" dirty="0"/>
              <a:t>]</a:t>
            </a:r>
            <a:r>
              <a:rPr lang="en-US" altLang="zh-TW" dirty="0"/>
              <a:t>:</a:t>
            </a:r>
            <a:r>
              <a:rPr lang="zh-TW" altLang="en-US" dirty="0"/>
              <a:t>重新去</a:t>
            </a:r>
            <a:r>
              <a:rPr lang="zh-TW" altLang="en-US" b="1" dirty="0"/>
              <a:t>索取一個</a:t>
            </a:r>
            <a:r>
              <a:rPr lang="en-US" altLang="zh-TW" b="1" dirty="0"/>
              <a:t>IP(</a:t>
            </a:r>
            <a:r>
              <a:rPr lang="zh-TW" altLang="en-US" b="1" dirty="0"/>
              <a:t>具有設定成自動取得 </a:t>
            </a:r>
            <a:r>
              <a:rPr lang="en-US" altLang="zh-TW" b="1" dirty="0"/>
              <a:t>IP </a:t>
            </a:r>
            <a:r>
              <a:rPr lang="zh-TW" altLang="en-US" b="1" dirty="0"/>
              <a:t>位址的介面卡的電腦上</a:t>
            </a:r>
            <a:r>
              <a:rPr lang="en-US" altLang="zh-TW" b="1" dirty="0"/>
              <a:t>)</a:t>
            </a:r>
            <a:r>
              <a:rPr lang="zh-TW" altLang="en-US" b="1" dirty="0"/>
              <a:t>。</a:t>
            </a:r>
            <a:endParaRPr lang="en-US" altLang="zh-TW" dirty="0"/>
          </a:p>
          <a:p>
            <a:r>
              <a:rPr lang="en-US" altLang="zh-TW" dirty="0"/>
              <a:t>/release</a:t>
            </a:r>
            <a:r>
              <a:rPr lang="zh-TW" altLang="en-US" dirty="0"/>
              <a:t> </a:t>
            </a:r>
            <a:r>
              <a:rPr lang="en-US" altLang="zh-TW" b="1" dirty="0"/>
              <a:t>[</a:t>
            </a:r>
            <a:r>
              <a:rPr lang="en-US" altLang="zh-TW" b="1" i="1" dirty="0"/>
              <a:t>Adapter</a:t>
            </a:r>
            <a:r>
              <a:rPr lang="en-US" altLang="zh-TW" b="1" dirty="0"/>
              <a:t>]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b="1" dirty="0"/>
              <a:t>會停用設定成自動取得 </a:t>
            </a:r>
            <a:r>
              <a:rPr lang="en-US" altLang="zh-TW" b="1" dirty="0"/>
              <a:t>IP </a:t>
            </a:r>
            <a:r>
              <a:rPr lang="zh-TW" altLang="en-US" b="1" dirty="0"/>
              <a:t>位址的介面卡 </a:t>
            </a:r>
            <a:r>
              <a:rPr lang="en-US" altLang="zh-TW" b="1" dirty="0"/>
              <a:t>TCP/IP</a:t>
            </a:r>
          </a:p>
          <a:p>
            <a:r>
              <a:rPr lang="en-US" altLang="zh-TW" b="1" dirty="0"/>
              <a:t>Ex : </a:t>
            </a:r>
            <a:r>
              <a:rPr lang="en-US" altLang="zh-TW" dirty="0"/>
              <a:t>C:\ &gt; ipconfig /all </a:t>
            </a:r>
            <a:endParaRPr lang="en-US" altLang="zh-TW" b="1" dirty="0"/>
          </a:p>
          <a:p>
            <a:pPr marL="0" indent="0" fontAlgn="base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410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5F228-ED4D-4BDF-B185-B1FCBDB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安裝在</a:t>
            </a:r>
            <a:r>
              <a:rPr lang="en-US" altLang="zh-TW" dirty="0"/>
              <a:t>Windows</a:t>
            </a:r>
            <a:r>
              <a:rPr lang="zh-CN" altLang="en-US" dirty="0"/>
              <a:t>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69D781-0B3C-4BE8-82FA-3F0479B62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1" t="11973" r="40918" b="51973"/>
          <a:stretch/>
        </p:blipFill>
        <p:spPr>
          <a:xfrm>
            <a:off x="1298668" y="2304745"/>
            <a:ext cx="3937518" cy="3068947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051D4DC-5972-4347-85E6-F9AB44C7232D}"/>
              </a:ext>
            </a:extLst>
          </p:cNvPr>
          <p:cNvSpPr/>
          <p:nvPr/>
        </p:nvSpPr>
        <p:spPr>
          <a:xfrm>
            <a:off x="3858422" y="5061277"/>
            <a:ext cx="653143" cy="22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B36AA2-2D39-4B5A-B8AF-DE81BC767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4" t="12109" r="40842" b="52245"/>
          <a:stretch/>
        </p:blipFill>
        <p:spPr>
          <a:xfrm>
            <a:off x="5963973" y="2304744"/>
            <a:ext cx="3970888" cy="3068947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F82EE07-1E0C-4997-BBC6-13793DA8E3D1}"/>
              </a:ext>
            </a:extLst>
          </p:cNvPr>
          <p:cNvSpPr/>
          <p:nvPr/>
        </p:nvSpPr>
        <p:spPr>
          <a:xfrm>
            <a:off x="8582822" y="5061277"/>
            <a:ext cx="653143" cy="22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8EFDE3-3570-46DE-918C-4768C4C0BCF6}"/>
              </a:ext>
            </a:extLst>
          </p:cNvPr>
          <p:cNvSpPr txBox="1"/>
          <p:nvPr/>
        </p:nvSpPr>
        <p:spPr>
          <a:xfrm>
            <a:off x="838200" y="5719665"/>
            <a:ext cx="598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WinPcap</a:t>
            </a:r>
            <a:r>
              <a:rPr lang="zh-CN" altLang="en-US" dirty="0"/>
              <a:t>和</a:t>
            </a:r>
            <a:r>
              <a:rPr lang="en-US" altLang="zh-CN" dirty="0" err="1"/>
              <a:t>USBPcap</a:t>
            </a:r>
            <a:r>
              <a:rPr lang="zh-CN" altLang="en-US" dirty="0"/>
              <a:t>會彈出安裝視窗，按預設下一部即可。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49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7E566-966E-4781-A4F1-23094CFD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安裝在</a:t>
            </a:r>
            <a:r>
              <a:rPr lang="en-US" altLang="zh-TW" dirty="0"/>
              <a:t>Linux</a:t>
            </a:r>
            <a:r>
              <a:rPr lang="zh-CN" altLang="en-US" dirty="0"/>
              <a:t>上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7F65E-242A-4D44-A652-3C0BA2278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要有</a:t>
            </a:r>
            <a:r>
              <a:rPr lang="en-US" altLang="zh-TW" dirty="0"/>
              <a:t>root</a:t>
            </a:r>
            <a:r>
              <a:rPr lang="zh-CN" altLang="en-US" dirty="0"/>
              <a:t>權限</a:t>
            </a:r>
            <a:endParaRPr lang="en-US" altLang="zh-CN" dirty="0"/>
          </a:p>
          <a:p>
            <a:r>
              <a:rPr lang="zh-CN" altLang="en-US" dirty="0"/>
              <a:t>若你是</a:t>
            </a:r>
            <a:r>
              <a:rPr lang="en-US" altLang="zh-CN" dirty="0"/>
              <a:t>Red Hat Linux ,</a:t>
            </a:r>
            <a:r>
              <a:rPr lang="zh-CN" altLang="en-US" dirty="0"/>
              <a:t>或由他衍生出來的發行版本</a:t>
            </a:r>
            <a:r>
              <a:rPr lang="en-US" altLang="zh-CN" dirty="0"/>
              <a:t>(</a:t>
            </a:r>
            <a:r>
              <a:rPr lang="en-US" altLang="zh-CN" dirty="0" err="1"/>
              <a:t>Ex:CentOS</a:t>
            </a:r>
            <a:r>
              <a:rPr lang="en-US" altLang="zh-CN" dirty="0"/>
              <a:t>)</a:t>
            </a:r>
            <a:r>
              <a:rPr lang="zh-CN" altLang="en-US" dirty="0"/>
              <a:t>，可能作業系統已預設安裝套件管理工具</a:t>
            </a:r>
            <a:r>
              <a:rPr lang="en-US" altLang="zh-CN" dirty="0"/>
              <a:t>Yum</a:t>
            </a:r>
            <a:r>
              <a:rPr lang="zh-CN" altLang="en-US" dirty="0"/>
              <a:t>，輸入以下指令安裝 </a:t>
            </a:r>
            <a:r>
              <a:rPr lang="en-US" altLang="zh-CN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sudo</a:t>
            </a:r>
            <a:r>
              <a:rPr lang="en-US" altLang="zh-TW" dirty="0"/>
              <a:t> yum install </a:t>
            </a:r>
            <a:r>
              <a:rPr lang="en-US" altLang="zh-TW" dirty="0" err="1"/>
              <a:t>wireshark</a:t>
            </a:r>
            <a:endParaRPr lang="en-US" altLang="zh-CN" dirty="0"/>
          </a:p>
          <a:p>
            <a:r>
              <a:rPr lang="zh-CN" altLang="en-US" dirty="0"/>
              <a:t>若你是</a:t>
            </a:r>
            <a:r>
              <a:rPr lang="en-US" altLang="zh-CN" dirty="0"/>
              <a:t>Ubuntu</a:t>
            </a:r>
            <a:r>
              <a:rPr lang="zh-CN" altLang="en-US" dirty="0"/>
              <a:t>貨</a:t>
            </a:r>
            <a:r>
              <a:rPr lang="en-US" altLang="zh-CN" dirty="0"/>
              <a:t>Debian</a:t>
            </a:r>
            <a:r>
              <a:rPr lang="zh-CN" altLang="en-US" dirty="0"/>
              <a:t>，內建是</a:t>
            </a:r>
            <a:r>
              <a:rPr lang="en-US" altLang="zh-CN" dirty="0"/>
              <a:t>APT</a:t>
            </a:r>
            <a:r>
              <a:rPr lang="zh-CN" altLang="en-US" dirty="0"/>
              <a:t>，輸入以下指令安裝</a:t>
            </a:r>
            <a:r>
              <a:rPr lang="en-US" altLang="zh-CN" dirty="0"/>
              <a:t>:</a:t>
            </a:r>
          </a:p>
          <a:p>
            <a:pPr marL="457200" lvl="1" indent="0">
              <a:buNone/>
            </a:pPr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wireshark</a:t>
            </a:r>
            <a:r>
              <a:rPr lang="en-US" altLang="zh-CN" dirty="0"/>
              <a:t> </a:t>
            </a:r>
            <a:r>
              <a:rPr lang="en-US" altLang="zh-CN" dirty="0" err="1"/>
              <a:t>wireshark</a:t>
            </a:r>
            <a:r>
              <a:rPr lang="en-US" altLang="zh-CN" dirty="0"/>
              <a:t>-qt</a:t>
            </a:r>
          </a:p>
        </p:txBody>
      </p:sp>
    </p:spTree>
    <p:extLst>
      <p:ext uri="{BB962C8B-B14F-4D97-AF65-F5344CB8AC3E}">
        <p14:creationId xmlns:p14="http://schemas.microsoft.com/office/powerpoint/2010/main" val="353499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CD5FA-D5B3-40F4-BF5D-6B935227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捕捉一些封包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B1D9AE-567C-4730-9FCB-4B443E9E6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開啟</a:t>
            </a:r>
            <a:r>
              <a:rPr lang="en-US" altLang="zh-TW" dirty="0"/>
              <a:t>Wireshark</a:t>
            </a:r>
          </a:p>
          <a:p>
            <a:r>
              <a:rPr lang="en-US" altLang="zh-TW" dirty="0"/>
              <a:t>Capture -&gt; Option </a:t>
            </a:r>
            <a:r>
              <a:rPr lang="zh-TW" altLang="en-US" dirty="0"/>
              <a:t>，會出現一個視窗，其中列出所有可以用於捕捉封包的網路介面，以及沒個介面的基本資訊。折線圖任何突起代表已有封包捕捉下來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AE0290-B4C2-4440-A291-4D61AAB78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4" t="24652" r="25918" b="31701"/>
          <a:stretch/>
        </p:blipFill>
        <p:spPr>
          <a:xfrm>
            <a:off x="5008790" y="3242407"/>
            <a:ext cx="6192035" cy="312821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838315CC-EA8D-47E8-A255-7DA1C5C36326}"/>
              </a:ext>
            </a:extLst>
          </p:cNvPr>
          <p:cNvSpPr/>
          <p:nvPr/>
        </p:nvSpPr>
        <p:spPr>
          <a:xfrm>
            <a:off x="5575683" y="4229507"/>
            <a:ext cx="1250302" cy="130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5357084-4C59-40C7-974B-6719EEFC4A94}"/>
              </a:ext>
            </a:extLst>
          </p:cNvPr>
          <p:cNvCxnSpPr/>
          <p:nvPr/>
        </p:nvCxnSpPr>
        <p:spPr>
          <a:xfrm>
            <a:off x="5385732" y="4462943"/>
            <a:ext cx="2046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958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D6762-647A-4F03-B077-859E5615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捕捉一些封包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D48E28-42D3-4C45-A9E8-7480FAF15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點選你要監聽的介面，並點</a:t>
            </a:r>
            <a:r>
              <a:rPr lang="en-US" altLang="zh-TW" dirty="0"/>
              <a:t>start</a:t>
            </a:r>
            <a:r>
              <a:rPr lang="zh-TW" altLang="en-US" dirty="0"/>
              <a:t>，這時程是主視窗就會開始有資料進來。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953EDA-DBEE-49FF-98DA-014EDA2D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4" t="24652" r="25918" b="31701"/>
          <a:stretch/>
        </p:blipFill>
        <p:spPr>
          <a:xfrm>
            <a:off x="3431916" y="2645248"/>
            <a:ext cx="6192035" cy="312821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8FF9576-8E7E-4D9B-B17E-526967EACF07}"/>
              </a:ext>
            </a:extLst>
          </p:cNvPr>
          <p:cNvSpPr/>
          <p:nvPr/>
        </p:nvSpPr>
        <p:spPr>
          <a:xfrm>
            <a:off x="8014996" y="5573115"/>
            <a:ext cx="522514" cy="1185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99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75F8C-D393-493C-B57F-A99E9EF6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Wireshark</a:t>
            </a:r>
            <a:r>
              <a:rPr lang="zh-CN" altLang="en-US" dirty="0"/>
              <a:t>主視窗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B1ABAE-E0A7-4D2E-A77C-5A887AF3C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這裡會顯示所有捕捉到的封包。</a:t>
            </a:r>
            <a:endParaRPr lang="en-US" altLang="zh-TW" dirty="0"/>
          </a:p>
          <a:p>
            <a:r>
              <a:rPr lang="zh-TW" altLang="en-US" dirty="0"/>
              <a:t>用三塊是窗框配置。由上而下分別是 </a:t>
            </a:r>
            <a:r>
              <a:rPr lang="en-US" altLang="zh-TW" dirty="0"/>
              <a:t>: Packet List(</a:t>
            </a:r>
            <a:r>
              <a:rPr lang="zh-CN" altLang="en-US" dirty="0"/>
              <a:t>封包清單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Packet Details(</a:t>
            </a:r>
            <a:r>
              <a:rPr lang="zh-CN" altLang="en-US" dirty="0"/>
              <a:t>封包內容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Packet Bytes(</a:t>
            </a:r>
            <a:r>
              <a:rPr lang="zh-CN" altLang="en-US" dirty="0"/>
              <a:t>封包位元組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Packet Details(</a:t>
            </a:r>
            <a:r>
              <a:rPr lang="zh-CN" altLang="en-US" dirty="0"/>
              <a:t>封包內容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Packet Bytes(</a:t>
            </a:r>
            <a:r>
              <a:rPr lang="zh-CN" altLang="en-US" dirty="0"/>
              <a:t>封包位元組</a:t>
            </a:r>
            <a:r>
              <a:rPr lang="en-US" altLang="zh-TW" dirty="0"/>
              <a:t>)</a:t>
            </a:r>
            <a:r>
              <a:rPr lang="zh-CN" altLang="en-US" dirty="0"/>
              <a:t>是根據</a:t>
            </a:r>
            <a:r>
              <a:rPr lang="en-US" altLang="zh-TW" dirty="0"/>
              <a:t>Packet List(</a:t>
            </a:r>
            <a:r>
              <a:rPr lang="zh-CN" altLang="en-US" dirty="0"/>
              <a:t>封包清單</a:t>
            </a:r>
            <a:r>
              <a:rPr lang="en-US" altLang="zh-TW" dirty="0"/>
              <a:t>)</a:t>
            </a:r>
            <a:r>
              <a:rPr lang="zh-CN" altLang="en-US" dirty="0"/>
              <a:t>選擇的封包呈現。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667DFA-92C9-4FA0-B149-2140B2B5A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3" t="14558" r="34643" b="31428"/>
          <a:stretch/>
        </p:blipFill>
        <p:spPr>
          <a:xfrm>
            <a:off x="6467912" y="3825831"/>
            <a:ext cx="3773096" cy="29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38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4CF7F0-7C92-4756-BA78-B61C5714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Packet List(</a:t>
            </a:r>
            <a:r>
              <a:rPr lang="zh-TW" altLang="en-US" dirty="0"/>
              <a:t>封包清單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6D956-D71D-469C-9008-E094EBC6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目前捕捉結果檔案裡的全部封包</a:t>
            </a:r>
            <a:endParaRPr lang="en-US" altLang="zh-TW" dirty="0"/>
          </a:p>
          <a:p>
            <a:r>
              <a:rPr lang="zh-TW" altLang="en-US" dirty="0"/>
              <a:t>表格欄位包括</a:t>
            </a:r>
            <a:r>
              <a:rPr lang="en-US" altLang="zh-TW" dirty="0"/>
              <a:t>: </a:t>
            </a:r>
            <a:r>
              <a:rPr lang="zh-CN" altLang="en-US" dirty="0"/>
              <a:t>封包編號</a:t>
            </a:r>
            <a:r>
              <a:rPr lang="en-US" altLang="zh-TW" dirty="0"/>
              <a:t> </a:t>
            </a:r>
            <a:r>
              <a:rPr lang="zh-TW" altLang="en-US" dirty="0"/>
              <a:t>、捕捉到封包的相對時間、封包的來源和目標位址、封包的協定，以及封包的一般資訊。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46966-6C87-4D7D-8E49-3B80C07C4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3" t="14558" r="34643" b="62019"/>
          <a:stretch/>
        </p:blipFill>
        <p:spPr>
          <a:xfrm>
            <a:off x="3620277" y="3816501"/>
            <a:ext cx="5183816" cy="17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56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DEA199-BDC7-40F6-A979-F111EEF7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Packet Details(</a:t>
            </a:r>
            <a:r>
              <a:rPr lang="zh-CN" altLang="en-US" dirty="0"/>
              <a:t>封包內容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942BB4-B426-4974-A4FA-66F91CB6B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內有單一封包的分層資訊。</a:t>
            </a:r>
            <a:endParaRPr lang="en-US" altLang="zh-CN" dirty="0"/>
          </a:p>
          <a:p>
            <a:r>
              <a:rPr lang="zh-CN" altLang="en-US" dirty="0"/>
              <a:t>可以一一展開收合，以便展示捕捉的個別封包裡的全部資訊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B8EA4B-A35A-4317-99A0-680FC0D82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3" t="36279" r="35562" b="47347"/>
          <a:stretch/>
        </p:blipFill>
        <p:spPr>
          <a:xfrm>
            <a:off x="2435289" y="3054137"/>
            <a:ext cx="6616099" cy="15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47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5F07D-A956-44F5-BC79-E48F2BC9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Packet Bytes(</a:t>
            </a:r>
            <a:r>
              <a:rPr lang="zh-CN" altLang="en-US" dirty="0"/>
              <a:t>封包位元組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8D6A3-7CE7-495A-BBE1-C7FDCE1A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顯示的是封包最原始、未經處理的格式</a:t>
            </a:r>
            <a:r>
              <a:rPr lang="en-US" altLang="zh-TW" dirty="0"/>
              <a:t>(</a:t>
            </a:r>
            <a:r>
              <a:rPr lang="zh-CN" altLang="en-US" dirty="0"/>
              <a:t>封包在線路上流動時的樣貌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82A00F-984C-4E6E-8861-2FE6CB674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52109" r="34719" b="31428"/>
          <a:stretch/>
        </p:blipFill>
        <p:spPr>
          <a:xfrm>
            <a:off x="1856792" y="3191070"/>
            <a:ext cx="8257591" cy="19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7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5403F-29AE-4B22-BE61-E6100D6E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封包的分色編碼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05A1E-CF88-49EA-B63E-30525367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預設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UDP : </a:t>
            </a:r>
            <a:r>
              <a:rPr lang="zh-CN" altLang="en-US" dirty="0"/>
              <a:t>藍色</a:t>
            </a:r>
            <a:endParaRPr lang="en-US" altLang="zh-CN" dirty="0"/>
          </a:p>
          <a:p>
            <a:pPr lvl="1"/>
            <a:r>
              <a:rPr lang="en-US" altLang="zh-TW" dirty="0"/>
              <a:t>HTTP : </a:t>
            </a:r>
            <a:r>
              <a:rPr lang="zh-CN" altLang="en-US" dirty="0"/>
              <a:t>綠色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等等</a:t>
            </a:r>
            <a:endParaRPr lang="en-US" altLang="zh-TW" dirty="0"/>
          </a:p>
          <a:p>
            <a:r>
              <a:rPr lang="en-US" altLang="zh-TW" dirty="0"/>
              <a:t>View -&gt; Coloring Rules </a:t>
            </a:r>
            <a:r>
              <a:rPr lang="zh-CN" altLang="en-US" dirty="0"/>
              <a:t>可以看到分色規則</a:t>
            </a:r>
            <a:endParaRPr lang="en-US" altLang="zh-CN" dirty="0"/>
          </a:p>
          <a:p>
            <a:r>
              <a:rPr lang="zh-CN" altLang="en-US" dirty="0"/>
              <a:t>點擊某個列，下方會出現</a:t>
            </a:r>
            <a:r>
              <a:rPr lang="en-US" altLang="zh-CN" dirty="0"/>
              <a:t>Background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點擊選顏色，即可改色。</a:t>
            </a:r>
            <a:endParaRPr lang="en-US" altLang="zh-TW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7E6035-1390-468E-A0DB-C3657E93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1" t="24652" r="37245" b="31565"/>
          <a:stretch/>
        </p:blipFill>
        <p:spPr>
          <a:xfrm>
            <a:off x="7763069" y="3043627"/>
            <a:ext cx="3806890" cy="364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3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066DF-13F0-4616-A9C0-B79782B3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517B41-2806-40C4-A714-B7D94591A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根據作業內容，回答內容中的</a:t>
            </a:r>
            <a:r>
              <a:rPr lang="en-US" altLang="zh-TW" dirty="0"/>
              <a:t>10</a:t>
            </a:r>
            <a:r>
              <a:rPr lang="zh-CN" altLang="en-US" dirty="0"/>
              <a:t>個問題，並將答案寫在</a:t>
            </a:r>
            <a:r>
              <a:rPr lang="en-US" altLang="zh-CN" dirty="0"/>
              <a:t>Word </a:t>
            </a:r>
            <a:r>
              <a:rPr lang="zh-CN" altLang="en-US" dirty="0"/>
              <a:t>或 </a:t>
            </a:r>
            <a:r>
              <a:rPr lang="en-US" altLang="zh-CN" dirty="0" err="1"/>
              <a:t>HackMD</a:t>
            </a:r>
            <a:r>
              <a:rPr lang="zh-CN" altLang="en-US" dirty="0"/>
              <a:t>等等，越詳細越好，最好有截圖。</a:t>
            </a:r>
            <a:endParaRPr lang="en-US" altLang="zh-CN" dirty="0"/>
          </a:p>
          <a:p>
            <a:r>
              <a:rPr lang="en-US" altLang="zh-CN" dirty="0"/>
              <a:t>Deadline </a:t>
            </a:r>
            <a:r>
              <a:rPr lang="en-US" altLang="zh-CN"/>
              <a:t>: 2018/05/29</a:t>
            </a:r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886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ipconfig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28" y="2250587"/>
            <a:ext cx="7628832" cy="29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IP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透過他來知道網路是否有通。若</a:t>
            </a:r>
            <a:r>
              <a:rPr lang="en-US" altLang="zh-TW" dirty="0"/>
              <a:t>ping</a:t>
            </a:r>
            <a:r>
              <a:rPr lang="zh-TW" altLang="en-US" dirty="0"/>
              <a:t>不通，可能就要去查設定或線路了。若可通，但沒收到回應，這是資安考量，因為設備可以設定成不理會</a:t>
            </a:r>
            <a:r>
              <a:rPr lang="en-US" altLang="zh-TW" dirty="0"/>
              <a:t>ping</a:t>
            </a:r>
            <a:r>
              <a:rPr lang="zh-TW" altLang="en-US" dirty="0"/>
              <a:t>指令。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Ex : C:\&gt;ping 140.116.72.253</a:t>
            </a:r>
            <a:endParaRPr lang="zh-TW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14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Ping + IP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69" y="2200817"/>
            <a:ext cx="5811061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8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tracert</a:t>
            </a:r>
            <a:r>
              <a:rPr lang="en-US" altLang="zh-TW" dirty="0"/>
              <a:t> +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詢本地主機至遠端主機所經過的路徑指令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CN" dirty="0"/>
              <a:t>Output : </a:t>
            </a:r>
            <a:r>
              <a:rPr lang="zh-CN" altLang="en-US" dirty="0"/>
              <a:t>“生存</a:t>
            </a:r>
            <a:r>
              <a:rPr lang="zh-TW" altLang="en-US" dirty="0"/>
              <a:t>時間</a:t>
            </a:r>
            <a:r>
              <a:rPr lang="zh-CN" altLang="en-US" dirty="0"/>
              <a:t>”（每途</a:t>
            </a:r>
            <a:r>
              <a:rPr lang="zh-TW" altLang="en-US" dirty="0"/>
              <a:t>經</a:t>
            </a:r>
            <a:r>
              <a:rPr lang="zh-CN" altLang="en-US" dirty="0"/>
              <a:t>一</a:t>
            </a:r>
            <a:r>
              <a:rPr lang="zh-TW" altLang="en-US" dirty="0"/>
              <a:t>個</a:t>
            </a:r>
            <a:r>
              <a:rPr lang="zh-CN" altLang="en-US" dirty="0"/>
              <a:t>路由器</a:t>
            </a:r>
            <a:r>
              <a:rPr lang="zh-TW" altLang="en-US" dirty="0"/>
              <a:t>節點</a:t>
            </a:r>
            <a:r>
              <a:rPr lang="zh-CN" altLang="en-US" dirty="0"/>
              <a:t>自增</a:t>
            </a:r>
            <a:r>
              <a:rPr lang="en-US" altLang="zh-CN" dirty="0"/>
              <a:t>1</a:t>
            </a:r>
            <a:r>
              <a:rPr lang="zh-CN" altLang="en-US" dirty="0"/>
              <a:t>）、“三次</a:t>
            </a:r>
            <a:r>
              <a:rPr lang="zh-TW" altLang="en-US" dirty="0"/>
              <a:t>發送</a:t>
            </a:r>
            <a:r>
              <a:rPr lang="zh-CN" altLang="en-US" dirty="0"/>
              <a:t>的</a:t>
            </a:r>
            <a:r>
              <a:rPr lang="en-US" altLang="zh-CN" dirty="0"/>
              <a:t>ICMP</a:t>
            </a:r>
            <a:r>
              <a:rPr lang="zh-CN" altLang="en-US" dirty="0"/>
              <a:t>包</a:t>
            </a:r>
            <a:r>
              <a:rPr lang="zh-TW" altLang="en-US" dirty="0"/>
              <a:t>返回時間</a:t>
            </a:r>
            <a:r>
              <a:rPr lang="zh-CN" altLang="en-US" dirty="0"/>
              <a:t>”（</a:t>
            </a:r>
            <a:r>
              <a:rPr lang="zh-TW" altLang="en-US" dirty="0"/>
              <a:t>共三個，單位</a:t>
            </a:r>
            <a:r>
              <a:rPr lang="zh-CN" altLang="en-US" dirty="0"/>
              <a:t>毫秒</a:t>
            </a:r>
            <a:r>
              <a:rPr lang="en-US" altLang="zh-CN" dirty="0" err="1"/>
              <a:t>ms</a:t>
            </a:r>
            <a:r>
              <a:rPr lang="zh-CN" altLang="en-US" dirty="0"/>
              <a:t>）和“</a:t>
            </a:r>
            <a:r>
              <a:rPr lang="zh-TW" altLang="en-US" dirty="0"/>
              <a:t>途經</a:t>
            </a:r>
            <a:r>
              <a:rPr lang="zh-CN" altLang="en-US" dirty="0"/>
              <a:t>路由器的</a:t>
            </a:r>
            <a:r>
              <a:rPr lang="en-US" altLang="zh-CN" dirty="0"/>
              <a:t>IP</a:t>
            </a:r>
            <a:r>
              <a:rPr lang="zh-CN" altLang="en-US" dirty="0"/>
              <a:t>地址”。</a:t>
            </a:r>
            <a:endParaRPr lang="en-US" altLang="zh-CN" dirty="0"/>
          </a:p>
          <a:p>
            <a:r>
              <a:rPr lang="zh-TW" altLang="en-US" dirty="0"/>
              <a:t>基本上會顯示主機名稱，</a:t>
            </a:r>
            <a:r>
              <a:rPr lang="en-US" altLang="zh-TW" dirty="0"/>
              <a:t>-d</a:t>
            </a:r>
            <a:r>
              <a:rPr lang="zh-TW" altLang="en-US" dirty="0"/>
              <a:t>可以不輸出主機名稱。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Ex :  </a:t>
            </a:r>
            <a:r>
              <a:rPr lang="en-US" altLang="zh-TW" dirty="0" err="1"/>
              <a:t>tracert</a:t>
            </a:r>
            <a:r>
              <a:rPr lang="en-US" altLang="zh-TW" dirty="0"/>
              <a:t> –d 192.168.1.1 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–h 4 </a:t>
            </a:r>
            <a:r>
              <a:rPr lang="zh-TW" altLang="en-US" dirty="0"/>
              <a:t>，在路由器間跳轉</a:t>
            </a:r>
            <a:r>
              <a:rPr lang="en-US" altLang="zh-TW" dirty="0"/>
              <a:t>4</a:t>
            </a:r>
            <a:r>
              <a:rPr lang="zh-TW" altLang="en-US" dirty="0"/>
              <a:t>次，就無條件結束。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Ex : </a:t>
            </a:r>
            <a:r>
              <a:rPr lang="en-US" altLang="zh-TW" dirty="0" err="1"/>
              <a:t>tracert</a:t>
            </a:r>
            <a:r>
              <a:rPr lang="en-US" altLang="zh-TW" dirty="0"/>
              <a:t> –h 4 192.168.1.1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77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tracert</a:t>
            </a:r>
            <a:r>
              <a:rPr lang="en-US" altLang="zh-TW" dirty="0"/>
              <a:t> + IP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84" y="2566578"/>
            <a:ext cx="7818830" cy="2244570"/>
          </a:xfrm>
        </p:spPr>
      </p:pic>
    </p:spTree>
    <p:extLst>
      <p:ext uri="{BB962C8B-B14F-4D97-AF65-F5344CB8AC3E}">
        <p14:creationId xmlns:p14="http://schemas.microsoft.com/office/powerpoint/2010/main" val="237167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Pathping</a:t>
            </a:r>
            <a:r>
              <a:rPr lang="en-US" altLang="zh-TW" dirty="0"/>
              <a:t> + 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該指令會在一段時間內一直傳送</a:t>
            </a:r>
            <a:r>
              <a:rPr lang="en-US" altLang="zh-TW" dirty="0"/>
              <a:t>echo request</a:t>
            </a:r>
            <a:r>
              <a:rPr lang="zh-TW" altLang="en-US" dirty="0"/>
              <a:t>封包，然後根據中間所經過的路由器傳回的封包來獲知訊息。</a:t>
            </a:r>
            <a:endParaRPr lang="en-US" altLang="zh-TW" dirty="0"/>
          </a:p>
          <a:p>
            <a:r>
              <a:rPr lang="zh-TW" altLang="en-US" dirty="0"/>
              <a:t>這個工具可以得知中間每一個網路設備所丟失的網路封包比例，以便通知網路管理人員哪些網路設備出了問題。 </a:t>
            </a:r>
            <a:endParaRPr lang="en-US" altLang="zh-TW" dirty="0"/>
          </a:p>
          <a:p>
            <a:r>
              <a:rPr lang="en-US" altLang="zh-TW" dirty="0"/>
              <a:t>Ex : </a:t>
            </a:r>
            <a:r>
              <a:rPr lang="en-US" altLang="zh-TW" dirty="0" err="1"/>
              <a:t>pathping</a:t>
            </a:r>
            <a:r>
              <a:rPr lang="en-US" altLang="zh-TW" dirty="0"/>
              <a:t> 168.95.1.1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200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Pathping</a:t>
            </a:r>
            <a:r>
              <a:rPr lang="en-US" altLang="zh-TW" dirty="0"/>
              <a:t> + IP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635" y="2718486"/>
            <a:ext cx="6078730" cy="2178906"/>
          </a:xfrm>
        </p:spPr>
      </p:pic>
    </p:spTree>
    <p:extLst>
      <p:ext uri="{BB962C8B-B14F-4D97-AF65-F5344CB8AC3E}">
        <p14:creationId xmlns:p14="http://schemas.microsoft.com/office/powerpoint/2010/main" val="235130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1135</Words>
  <Application>Microsoft Office PowerPoint</Application>
  <PresentationFormat>寬螢幕</PresentationFormat>
  <Paragraphs>107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宋体</vt:lpstr>
      <vt:lpstr>新細明體</vt:lpstr>
      <vt:lpstr>Arial</vt:lpstr>
      <vt:lpstr>Calibri</vt:lpstr>
      <vt:lpstr>Calibri Light</vt:lpstr>
      <vt:lpstr>Office 佈景主題</vt:lpstr>
      <vt:lpstr>Lab 3 </vt:lpstr>
      <vt:lpstr>ipconfig</vt:lpstr>
      <vt:lpstr>ipconfig</vt:lpstr>
      <vt:lpstr>Ping + IP </vt:lpstr>
      <vt:lpstr>Ping + IP</vt:lpstr>
      <vt:lpstr>tracert + IP</vt:lpstr>
      <vt:lpstr>tracert + IP</vt:lpstr>
      <vt:lpstr>Pathping + IP</vt:lpstr>
      <vt:lpstr>Pathping + IP</vt:lpstr>
      <vt:lpstr>nslookup </vt:lpstr>
      <vt:lpstr>netstat</vt:lpstr>
      <vt:lpstr>netstat</vt:lpstr>
      <vt:lpstr>Wireshark</vt:lpstr>
      <vt:lpstr>安裝Wireshark 要求</vt:lpstr>
      <vt:lpstr>安裝在Windows上</vt:lpstr>
      <vt:lpstr>安裝在Windows上</vt:lpstr>
      <vt:lpstr>安裝在Windows上</vt:lpstr>
      <vt:lpstr>安裝在Windows上</vt:lpstr>
      <vt:lpstr>安裝在Windows上</vt:lpstr>
      <vt:lpstr>安裝在Windows上</vt:lpstr>
      <vt:lpstr>安裝在Linux上</vt:lpstr>
      <vt:lpstr>捕捉一些封包</vt:lpstr>
      <vt:lpstr>捕捉一些封包</vt:lpstr>
      <vt:lpstr>Wireshark主視窗</vt:lpstr>
      <vt:lpstr>Packet List(封包清單)</vt:lpstr>
      <vt:lpstr>Packet Details(封包內容)</vt:lpstr>
      <vt:lpstr>Packet Bytes(封包位元組)</vt:lpstr>
      <vt:lpstr>封包的分色編碼</vt:lpstr>
      <vt:lpstr>Lab3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</dc:title>
  <dc:creator>USER</dc:creator>
  <cp:lastModifiedBy>振奕 吳</cp:lastModifiedBy>
  <cp:revision>28</cp:revision>
  <dcterms:created xsi:type="dcterms:W3CDTF">2018-05-21T11:47:47Z</dcterms:created>
  <dcterms:modified xsi:type="dcterms:W3CDTF">2018-05-21T17:08:41Z</dcterms:modified>
</cp:coreProperties>
</file>